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53"/>
  </p:notesMasterIdLst>
  <p:sldIdLst>
    <p:sldId id="256" r:id="rId2"/>
    <p:sldId id="302" r:id="rId3"/>
    <p:sldId id="303" r:id="rId4"/>
    <p:sldId id="304" r:id="rId5"/>
    <p:sldId id="305" r:id="rId6"/>
    <p:sldId id="306" r:id="rId7"/>
    <p:sldId id="307" r:id="rId8"/>
    <p:sldId id="308" r:id="rId9"/>
    <p:sldId id="309" r:id="rId10"/>
    <p:sldId id="310" r:id="rId11"/>
    <p:sldId id="311" r:id="rId12"/>
    <p:sldId id="312" r:id="rId13"/>
    <p:sldId id="313" r:id="rId14"/>
    <p:sldId id="314" r:id="rId15"/>
    <p:sldId id="315" r:id="rId16"/>
    <p:sldId id="316" r:id="rId17"/>
    <p:sldId id="317" r:id="rId18"/>
    <p:sldId id="318" r:id="rId19"/>
    <p:sldId id="319" r:id="rId20"/>
    <p:sldId id="320" r:id="rId21"/>
    <p:sldId id="321" r:id="rId22"/>
    <p:sldId id="257" r:id="rId23"/>
    <p:sldId id="258" r:id="rId24"/>
    <p:sldId id="259" r:id="rId25"/>
    <p:sldId id="260" r:id="rId26"/>
    <p:sldId id="261" r:id="rId27"/>
    <p:sldId id="262" r:id="rId28"/>
    <p:sldId id="263" r:id="rId29"/>
    <p:sldId id="264" r:id="rId30"/>
    <p:sldId id="265" r:id="rId31"/>
    <p:sldId id="266" r:id="rId32"/>
    <p:sldId id="267" r:id="rId33"/>
    <p:sldId id="268" r:id="rId34"/>
    <p:sldId id="269" r:id="rId35"/>
    <p:sldId id="270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</p:sldIdLst>
  <p:sldSz cx="9144000" cy="5715000" type="screen16x10"/>
  <p:notesSz cx="6858000" cy="9144000"/>
  <p:embeddedFontLst>
    <p:embeddedFont>
      <p:font typeface="Arimo" panose="020B0604020202020204" pitchFamily="34" charset="0"/>
      <p:regular r:id="rId54"/>
      <p:bold r:id="rId55"/>
      <p:italic r:id="rId56"/>
      <p:boldItalic r:id="rId57"/>
    </p:embeddedFont>
    <p:embeddedFont>
      <p:font typeface="Verdana" panose="020B0604030504040204" pitchFamily="3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1AD43F3-AA3D-4D6E-BC26-C369A5A6721D}">
  <a:tblStyle styleId="{E1AD43F3-AA3D-4D6E-BC26-C369A5A67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00F3DE-7861-4267-B11E-ABE115524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font" Target="fonts/font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8b0ebba85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54" name="Google Shape;54;ge8b0ebba8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ge8b0ebba8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0aa5670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0aa5670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https://dribbble.com/shots/11182147-Press-Living-Room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ec0aa5670d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b0ebba85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77" name="Google Shape;77;ge8b0ebba8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e8b0ebba8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559ca4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d559ca4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ed559ca4a5_1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6" name="Google Shape;126;ged559ca4a5_1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Neste caso a pessoa e a asa-delta são dois objetos, mas a pessoa está presa a asa delta, assim se movermos a asa-delta a pessoa anda junta.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ed559ca4a5_1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0ebba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e8b0ebba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http://techpubs.sgi.com/library/dynaweb_docs/0630/SGI_Developer/books/Optimizer_PG/sgi_html/ch12.html</a:t>
            </a:r>
            <a:endParaRPr/>
          </a:p>
        </p:txBody>
      </p:sp>
      <p:sp>
        <p:nvSpPr>
          <p:cNvPr id="135" name="Google Shape;135;ge8b0ebba85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b0ebba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8b0ebba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0ebba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8b0ebba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0d2a0e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0d2a0e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b0ebba8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8b0ebba8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0d2a0e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c0d2a0e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ec0d2a0eb3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c0aa567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c0aa567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ec0aa5670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0d2a0eb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c0d2a0eb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c0d2a0eb3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0d2a0eb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0d2a0eb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gec0d2a0eb3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c0aa5670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c0aa5670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c0aa5670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0aa5670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0aa5670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c0aa5670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e8b0ebba85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9" name="Google Shape;399;ge8b0ebba85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ge8b0ebba85_0_1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c0d2a0eb3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4" name="Google Shape;414;gec0d2a0eb3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5" name="Google Shape;415;gec0d2a0eb3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c0d2a0eb3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gec0d2a0eb3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ec0aa5670d_1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1" name="Google Shape;431;gec0aa5670d_1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ec0aa5670d_1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gec0aa5670d_1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c0aa5670d_1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c0aa5670d_1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ec0aa5670d_1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449" name="Google Shape;449;gec0aa5670d_1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50" name="Google Shape;450;gec0aa5670d_1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Check that table descriptions in book are consistent</a:t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c0aa5670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ec0aa5670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c0aa5670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ec0aa5670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c0aa5670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ec0aa5670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1dcc4dbb3ec_0_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6" name="Google Shape;576;g1dcc4dbb3ec_0_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gif"/><Relationship Id="rId4" Type="http://schemas.openxmlformats.org/officeDocument/2006/relationships/image" Target="../media/image3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8: Geometrias e Grafo de Cena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937373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750429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466904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530272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Informação da Topologia da Malha</a:t>
            </a:r>
            <a:endParaRPr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Aplicações: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Acesso aos vizinhos em tempo constante</a:t>
            </a:r>
            <a:br>
              <a:rPr lang="pt-BR"/>
            </a:br>
            <a:r>
              <a:rPr lang="pt-BR"/>
              <a:t>ex: cálculo de normais da superfície, subdivisões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Edição da Geometria</a:t>
            </a:r>
            <a:br>
              <a:rPr lang="pt-BR"/>
            </a:br>
            <a:r>
              <a:rPr lang="pt-BR"/>
              <a:t>ex: adicionando/removendo vértices, faces, arestas, etc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Estrutura de Dados Topológicas</a:t>
            </a:r>
            <a:endParaRPr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disco (ou meio disco nas bordas).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malha é manifold, podemos contar com propriedades úteis: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duas faces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aresta conecta com exatamente dois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Uma face consiste em um contorno de arestas e vértices</a:t>
            </a:r>
            <a:endParaRPr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Um vértice consiste em um contorno de arestas e 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fórmula do poliedro de Euler é válida: #f - #a + #v = 2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(para uma superfície topologicamente equivalente a uma esfera)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(Verifique em um cubo: 6 - 12 + 8 = 2)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229974"/>
            <a:ext cx="4422300" cy="2157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Shape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TriangleSet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 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Coordinate</a:t>
            </a:r>
            <a:r>
              <a:rPr lang="pt-BR" sz="1250" b="1">
                <a:solidFill>
                  <a:srgbClr val="D8DEE9"/>
                </a:solidFill>
              </a:rPr>
              <a:t> </a:t>
            </a:r>
            <a:r>
              <a:rPr lang="pt-BR" sz="1250" b="1">
                <a:solidFill>
                  <a:srgbClr val="C695C6"/>
                </a:solidFill>
              </a:rPr>
              <a:t>point</a:t>
            </a:r>
            <a:r>
              <a:rPr lang="pt-BR" sz="1250" b="1">
                <a:solidFill>
                  <a:srgbClr val="A6ACB9"/>
                </a:solidFill>
              </a:rPr>
              <a:t>=</a:t>
            </a:r>
            <a:r>
              <a:rPr lang="pt-BR" sz="1250" b="1">
                <a:solidFill>
                  <a:srgbClr val="5FB4B4"/>
                </a:solidFill>
              </a:rPr>
              <a:t>'</a:t>
            </a:r>
            <a:r>
              <a:rPr lang="pt-BR" sz="1250" b="1">
                <a:solidFill>
                  <a:srgbClr val="99C794"/>
                </a:solidFill>
              </a:rPr>
              <a:t>-5 1 3 -3 2 1 -5 4 0</a:t>
            </a:r>
            <a:r>
              <a:rPr lang="pt-BR" sz="1250" b="1">
                <a:solidFill>
                  <a:srgbClr val="5FB4B4"/>
                </a:solidFill>
              </a:rPr>
              <a:t>'/&gt;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&lt;/</a:t>
            </a:r>
            <a:r>
              <a:rPr lang="pt-BR" sz="1250" b="1">
                <a:solidFill>
                  <a:srgbClr val="EC5F66"/>
                </a:solidFill>
              </a:rPr>
              <a:t>TriangleSet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Appearance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     </a:t>
            </a:r>
            <a:r>
              <a:rPr lang="pt-BR" sz="1250" b="1">
                <a:solidFill>
                  <a:srgbClr val="5FB4B4"/>
                </a:solidFill>
              </a:rPr>
              <a:t>&lt;</a:t>
            </a:r>
            <a:r>
              <a:rPr lang="pt-BR" sz="1250" b="1">
                <a:solidFill>
                  <a:srgbClr val="EC5F66"/>
                </a:solidFill>
              </a:rPr>
              <a:t>Material</a:t>
            </a:r>
            <a:r>
              <a:rPr lang="pt-BR" sz="1250" b="1">
                <a:solidFill>
                  <a:srgbClr val="D8DEE9"/>
                </a:solidFill>
              </a:rPr>
              <a:t> </a:t>
            </a:r>
            <a:r>
              <a:rPr lang="pt-BR" sz="1250" b="1">
                <a:solidFill>
                  <a:srgbClr val="C695C6"/>
                </a:solidFill>
              </a:rPr>
              <a:t>diffuseColor</a:t>
            </a:r>
            <a:r>
              <a:rPr lang="pt-BR" sz="1250" b="1">
                <a:solidFill>
                  <a:srgbClr val="A6ACB9"/>
                </a:solidFill>
              </a:rPr>
              <a:t>=</a:t>
            </a:r>
            <a:r>
              <a:rPr lang="pt-BR" sz="1250" b="1">
                <a:solidFill>
                  <a:srgbClr val="5FB4B4"/>
                </a:solidFill>
              </a:rPr>
              <a:t>'</a:t>
            </a:r>
            <a:r>
              <a:rPr lang="pt-BR" sz="1250" b="1">
                <a:solidFill>
                  <a:srgbClr val="99C794"/>
                </a:solidFill>
              </a:rPr>
              <a:t>1 0 0</a:t>
            </a:r>
            <a:r>
              <a:rPr lang="pt-BR" sz="1250" b="1">
                <a:solidFill>
                  <a:srgbClr val="5FB4B4"/>
                </a:solidFill>
              </a:rPr>
              <a:t>'/&gt;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D8DEE9"/>
                </a:solidFill>
              </a:rPr>
              <a:t>    </a:t>
            </a:r>
            <a:r>
              <a:rPr lang="pt-BR" sz="1250" b="1">
                <a:solidFill>
                  <a:srgbClr val="5FB4B4"/>
                </a:solidFill>
              </a:rPr>
              <a:t>&lt;/</a:t>
            </a:r>
            <a:r>
              <a:rPr lang="pt-BR" sz="1250" b="1">
                <a:solidFill>
                  <a:srgbClr val="EC5F66"/>
                </a:solidFill>
              </a:rPr>
              <a:t>Appearance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>
                <a:solidFill>
                  <a:srgbClr val="5FB4B4"/>
                </a:solidFill>
              </a:rPr>
              <a:t>&lt;/</a:t>
            </a:r>
            <a:r>
              <a:rPr lang="pt-BR" sz="1250" b="1">
                <a:solidFill>
                  <a:srgbClr val="EC5F66"/>
                </a:solidFill>
              </a:rPr>
              <a:t>Shape</a:t>
            </a:r>
            <a:r>
              <a:rPr lang="pt-BR" sz="1250" b="1">
                <a:solidFill>
                  <a:srgbClr val="5FB4B4"/>
                </a:solidFill>
              </a:rPr>
              <a:t>&gt;</a:t>
            </a:r>
            <a:endParaRPr sz="1250" b="1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Coordinate,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Material, atributo: 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217202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(parece, mas não é uma árvore)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09125" y="838975"/>
            <a:ext cx="8509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591" lvl="1" indent="-23176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–"/>
            </a:pPr>
            <a:r>
              <a:rPr lang="pt-BR" sz="1900"/>
              <a:t>Um Grafo Acíclico Dirigido "directed acyclic graph (DAG)"</a:t>
            </a:r>
            <a:endParaRPr sz="1900"/>
          </a:p>
          <a:p>
            <a:pPr marL="6190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Repetição:</a:t>
            </a:r>
            <a:endParaRPr sz="190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/>
              <a:t>Uma cena pode conter várias cópias (instâncias) de um mesmo objeto</a:t>
            </a:r>
            <a:endParaRPr sz="190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/>
              <a:t>O modelo (Objeto 3D) pode usar várias cópias de uma parte de outro modelo</a:t>
            </a:r>
            <a:endParaRPr sz="190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Resultados</a:t>
            </a:r>
            <a:endParaRPr sz="190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/>
              <a:t>Um nó (instâncias) pode possuir vários pais</a:t>
            </a:r>
            <a:endParaRPr sz="190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/>
              <a:t>Ao se alterar uma cópia, essa se propaga para todas instâncias</a:t>
            </a:r>
            <a:endParaRPr sz="190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/>
              <a:t>No </a:t>
            </a:r>
            <a:r>
              <a:rPr lang="pt-BR" sz="1900" i="1"/>
              <a:t>traversal</a:t>
            </a:r>
            <a:r>
              <a:rPr lang="pt-BR" sz="1900"/>
              <a:t> o mesmo objeto será desenhado várias vezes nas diferentes coordenadas</a:t>
            </a:r>
            <a:endParaRPr sz="190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Economiza memória e tempo</a:t>
            </a:r>
            <a:endParaRPr sz="1900"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02025" y="772175"/>
            <a:ext cx="86226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Vantagens:</a:t>
            </a:r>
            <a:endParaRPr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Permite definições de objetos nos seus sistemas de coordenadas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Permite o uso de objetos várias vezes numa mesma cena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Permite processamento pela hierarquia (ex:intersecções)</a:t>
            </a:r>
            <a:endParaRPr sz="190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Permite animações de articulações de forma simples</a:t>
            </a:r>
            <a:endParaRPr sz="190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2583575"/>
            <a:ext cx="3603474" cy="2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4957375" y="5286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por: Guillaume Kurkdjian</a:t>
            </a:r>
            <a:endParaRPr sz="1100"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3472600"/>
            <a:ext cx="1545150" cy="15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9"/>
          <p:cNvGrpSpPr/>
          <p:nvPr/>
        </p:nvGrpSpPr>
        <p:grpSpPr>
          <a:xfrm>
            <a:off x="2381878" y="4153252"/>
            <a:ext cx="604731" cy="516038"/>
            <a:chOff x="3917421" y="35653"/>
            <a:chExt cx="1202248" cy="1025921"/>
          </a:xfrm>
        </p:grpSpPr>
        <p:cxnSp>
          <p:nvCxnSpPr>
            <p:cNvPr id="72" name="Google Shape;72;p9"/>
            <p:cNvCxnSpPr/>
            <p:nvPr/>
          </p:nvCxnSpPr>
          <p:spPr>
            <a:xfrm rot="10800000">
              <a:off x="4473831" y="35653"/>
              <a:ext cx="0" cy="7224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flipH="1">
              <a:off x="3917421" y="748074"/>
              <a:ext cx="554400" cy="313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4483969" y="744899"/>
              <a:ext cx="635700" cy="2862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Instanciação – partes do modelo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82" name="Google Shape;82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50566" y="1135493"/>
            <a:ext cx="5001822" cy="404909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" name="Google Shape;83;p10"/>
          <p:cNvGrpSpPr/>
          <p:nvPr/>
        </p:nvGrpSpPr>
        <p:grpSpPr>
          <a:xfrm>
            <a:off x="4247702" y="4233575"/>
            <a:ext cx="3629850" cy="1377300"/>
            <a:chOff x="4247702" y="4233575"/>
            <a:chExt cx="3629850" cy="1377300"/>
          </a:xfrm>
        </p:grpSpPr>
        <p:cxnSp>
          <p:nvCxnSpPr>
            <p:cNvPr id="84" name="Google Shape;84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301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6" name="Google Shape;86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0560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sp>
          <p:nvSpPr>
            <p:cNvPr id="85" name="Google Shape;85;p10"/>
            <p:cNvSpPr/>
            <p:nvPr/>
          </p:nvSpPr>
          <p:spPr>
            <a:xfrm>
              <a:off x="4247702" y="5210675"/>
              <a:ext cx="14505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Arial"/>
                  <a:ea typeface="Arial"/>
                  <a:cs typeface="Arial"/>
                  <a:sym typeface="Arial"/>
                </a:rPr>
                <a:t>Instâncias</a:t>
              </a:r>
              <a:endParaRPr/>
            </a:p>
          </p:txBody>
        </p:sp>
        <p:cxnSp>
          <p:nvCxnSpPr>
            <p:cNvPr id="87" name="Google Shape;87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19902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  <p:cxnSp>
          <p:nvCxnSpPr>
            <p:cNvPr id="88" name="Google Shape;88;p10"/>
            <p:cNvCxnSpPr>
              <a:stCxn id="85" idx="0"/>
            </p:cNvCxnSpPr>
            <p:nvPr/>
          </p:nvCxnSpPr>
          <p:spPr>
            <a:xfrm rot="10800000" flipH="1">
              <a:off x="4972952" y="4233575"/>
              <a:ext cx="2904600" cy="977100"/>
            </a:xfrm>
            <a:prstGeom prst="straightConnector1">
              <a:avLst/>
            </a:prstGeom>
            <a:noFill/>
            <a:ln w="50800" cap="flat" cmpd="sng">
              <a:solidFill>
                <a:srgbClr val="FF6600"/>
              </a:solidFill>
              <a:prstDash val="solid"/>
              <a:round/>
              <a:headEnd type="none" w="sm" len="sm"/>
              <a:tailEnd type="stealth" w="med" len="med"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</p:cxnSp>
      </p:grpSp>
      <p:pic>
        <p:nvPicPr>
          <p:cNvPr id="89" name="Google Shape;89;p10" descr="Table, Furniture, Living Room, 3d, Dining Table - Clipart Of Table Png ,  Free Transparent Clipart - ClipartKey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7170" y="1986116"/>
            <a:ext cx="3144791" cy="2389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4375476" y="373376"/>
            <a:ext cx="1203600" cy="1078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Raiz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(Root)</a:t>
            </a:r>
            <a:endParaRPr sz="1000"/>
          </a:p>
        </p:txBody>
      </p:sp>
      <p:sp>
        <p:nvSpPr>
          <p:cNvPr id="96" name="Google Shape;96;p11"/>
          <p:cNvSpPr/>
          <p:nvPr/>
        </p:nvSpPr>
        <p:spPr>
          <a:xfrm>
            <a:off x="2659049" y="2516627"/>
            <a:ext cx="895200" cy="8859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Triciclo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7" name="Google Shape;97;p11"/>
          <p:cNvCxnSpPr>
            <a:stCxn id="95" idx="3"/>
            <a:endCxn id="98" idx="0"/>
          </p:cNvCxnSpPr>
          <p:nvPr/>
        </p:nvCxnSpPr>
        <p:spPr>
          <a:xfrm flipH="1">
            <a:off x="3276439" y="1293677"/>
            <a:ext cx="12753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9" name="Google Shape;99;p11"/>
          <p:cNvSpPr/>
          <p:nvPr/>
        </p:nvSpPr>
        <p:spPr>
          <a:xfrm>
            <a:off x="1267522" y="4307419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00" name="Google Shape;100;p11"/>
          <p:cNvCxnSpPr>
            <a:stCxn id="96" idx="3"/>
            <a:endCxn id="101" idx="0"/>
          </p:cNvCxnSpPr>
          <p:nvPr/>
        </p:nvCxnSpPr>
        <p:spPr>
          <a:xfrm flipH="1">
            <a:off x="1667248" y="3272790"/>
            <a:ext cx="1122900" cy="473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1"/>
          <p:cNvSpPr txBox="1"/>
          <p:nvPr/>
        </p:nvSpPr>
        <p:spPr>
          <a:xfrm>
            <a:off x="2177166" y="1681371"/>
            <a:ext cx="2198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45 graus em X</a:t>
            </a:r>
            <a:endParaRPr sz="1000"/>
          </a:p>
        </p:txBody>
      </p:sp>
      <p:sp>
        <p:nvSpPr>
          <p:cNvPr id="101" name="Google Shape;101;p11"/>
          <p:cNvSpPr txBox="1"/>
          <p:nvPr/>
        </p:nvSpPr>
        <p:spPr>
          <a:xfrm>
            <a:off x="726926" y="3746567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(10,20,30)</a:t>
            </a:r>
            <a:endParaRPr sz="1000"/>
          </a:p>
        </p:txBody>
      </p:sp>
      <p:sp>
        <p:nvSpPr>
          <p:cNvPr id="102" name="Google Shape;102;p11"/>
          <p:cNvSpPr/>
          <p:nvPr/>
        </p:nvSpPr>
        <p:spPr>
          <a:xfrm>
            <a:off x="6371852" y="2576275"/>
            <a:ext cx="895200" cy="8262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Bicicleta</a:t>
            </a:r>
            <a:endParaRPr sz="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691093" y="1681371"/>
            <a:ext cx="2195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(20,10,40)</a:t>
            </a:r>
            <a:endParaRPr sz="10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15 graus em Z</a:t>
            </a:r>
            <a:endParaRPr sz="1000"/>
          </a:p>
        </p:txBody>
      </p:sp>
      <p:cxnSp>
        <p:nvCxnSpPr>
          <p:cNvPr id="104" name="Google Shape;104;p11"/>
          <p:cNvCxnSpPr>
            <a:stCxn id="95" idx="5"/>
            <a:endCxn id="103" idx="0"/>
          </p:cNvCxnSpPr>
          <p:nvPr/>
        </p:nvCxnSpPr>
        <p:spPr>
          <a:xfrm>
            <a:off x="5402813" y="1293677"/>
            <a:ext cx="1386000" cy="387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5" name="Google Shape;105;p11"/>
          <p:cNvCxnSpPr>
            <a:stCxn id="98" idx="2"/>
            <a:endCxn id="96" idx="0"/>
          </p:cNvCxnSpPr>
          <p:nvPr/>
        </p:nvCxnSpPr>
        <p:spPr>
          <a:xfrm flipH="1">
            <a:off x="3106566" y="2112171"/>
            <a:ext cx="169800" cy="404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1"/>
          <p:cNvCxnSpPr>
            <a:stCxn id="103" idx="2"/>
            <a:endCxn id="102" idx="0"/>
          </p:cNvCxnSpPr>
          <p:nvPr/>
        </p:nvCxnSpPr>
        <p:spPr>
          <a:xfrm>
            <a:off x="6788793" y="2112171"/>
            <a:ext cx="30600" cy="464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1"/>
          <p:cNvCxnSpPr>
            <a:stCxn id="101" idx="2"/>
            <a:endCxn id="99" idx="0"/>
          </p:cNvCxnSpPr>
          <p:nvPr/>
        </p:nvCxnSpPr>
        <p:spPr>
          <a:xfrm flipH="1">
            <a:off x="1666826" y="4008167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1"/>
          <p:cNvSpPr/>
          <p:nvPr/>
        </p:nvSpPr>
        <p:spPr>
          <a:xfrm>
            <a:off x="2719795" y="477917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09" name="Google Shape;109;p11"/>
          <p:cNvCxnSpPr>
            <a:stCxn id="96" idx="4"/>
            <a:endCxn id="110" idx="0"/>
          </p:cNvCxnSpPr>
          <p:nvPr/>
        </p:nvCxnSpPr>
        <p:spPr>
          <a:xfrm>
            <a:off x="3106649" y="3402527"/>
            <a:ext cx="12600" cy="81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1"/>
          <p:cNvSpPr txBox="1"/>
          <p:nvPr/>
        </p:nvSpPr>
        <p:spPr>
          <a:xfrm>
            <a:off x="2179199" y="421832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(10,50,10)</a:t>
            </a:r>
            <a:endParaRPr sz="1000"/>
          </a:p>
        </p:txBody>
      </p:sp>
      <p:cxnSp>
        <p:nvCxnSpPr>
          <p:cNvPr id="111" name="Google Shape;111;p11"/>
          <p:cNvCxnSpPr>
            <a:stCxn id="110" idx="2"/>
            <a:endCxn id="108" idx="0"/>
          </p:cNvCxnSpPr>
          <p:nvPr/>
        </p:nvCxnSpPr>
        <p:spPr>
          <a:xfrm flipH="1">
            <a:off x="3119099" y="447992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1"/>
          <p:cNvSpPr/>
          <p:nvPr/>
        </p:nvSpPr>
        <p:spPr>
          <a:xfrm>
            <a:off x="4165447" y="423061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3</a:t>
            </a:r>
            <a:endParaRPr sz="800"/>
          </a:p>
        </p:txBody>
      </p:sp>
      <p:cxnSp>
        <p:nvCxnSpPr>
          <p:cNvPr id="113" name="Google Shape;113;p11"/>
          <p:cNvCxnSpPr>
            <a:stCxn id="96" idx="5"/>
            <a:endCxn id="114" idx="0"/>
          </p:cNvCxnSpPr>
          <p:nvPr/>
        </p:nvCxnSpPr>
        <p:spPr>
          <a:xfrm>
            <a:off x="3423150" y="3272790"/>
            <a:ext cx="1141800" cy="396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1"/>
          <p:cNvSpPr txBox="1"/>
          <p:nvPr/>
        </p:nvSpPr>
        <p:spPr>
          <a:xfrm>
            <a:off x="3624851" y="366975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(10,50,50)</a:t>
            </a:r>
            <a:endParaRPr sz="1000"/>
          </a:p>
        </p:txBody>
      </p:sp>
      <p:cxnSp>
        <p:nvCxnSpPr>
          <p:cNvPr id="115" name="Google Shape;115;p11"/>
          <p:cNvCxnSpPr>
            <a:stCxn id="114" idx="2"/>
            <a:endCxn id="112" idx="0"/>
          </p:cNvCxnSpPr>
          <p:nvPr/>
        </p:nvCxnSpPr>
        <p:spPr>
          <a:xfrm flipH="1">
            <a:off x="4564751" y="393135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1"/>
          <p:cNvSpPr/>
          <p:nvPr/>
        </p:nvSpPr>
        <p:spPr>
          <a:xfrm>
            <a:off x="7579461" y="4297292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2</a:t>
            </a:r>
            <a:endParaRPr sz="800"/>
          </a:p>
        </p:txBody>
      </p:sp>
      <p:cxnSp>
        <p:nvCxnSpPr>
          <p:cNvPr id="117" name="Google Shape;117;p11"/>
          <p:cNvCxnSpPr>
            <a:stCxn id="102" idx="5"/>
            <a:endCxn id="118" idx="0"/>
          </p:cNvCxnSpPr>
          <p:nvPr/>
        </p:nvCxnSpPr>
        <p:spPr>
          <a:xfrm>
            <a:off x="7135953" y="3281481"/>
            <a:ext cx="843000" cy="4551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1"/>
          <p:cNvSpPr txBox="1"/>
          <p:nvPr/>
        </p:nvSpPr>
        <p:spPr>
          <a:xfrm>
            <a:off x="7038864" y="3736439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(0,20,30)</a:t>
            </a:r>
            <a:endParaRPr sz="1000"/>
          </a:p>
        </p:txBody>
      </p:sp>
      <p:cxnSp>
        <p:nvCxnSpPr>
          <p:cNvPr id="119" name="Google Shape;119;p11"/>
          <p:cNvCxnSpPr>
            <a:stCxn id="118" idx="2"/>
            <a:endCxn id="116" idx="0"/>
          </p:cNvCxnSpPr>
          <p:nvPr/>
        </p:nvCxnSpPr>
        <p:spPr>
          <a:xfrm flipH="1">
            <a:off x="7978764" y="3998039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1"/>
          <p:cNvSpPr/>
          <p:nvPr/>
        </p:nvSpPr>
        <p:spPr>
          <a:xfrm>
            <a:off x="6133809" y="4848016"/>
            <a:ext cx="798600" cy="688500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 1</a:t>
            </a:r>
            <a:endParaRPr sz="800"/>
          </a:p>
        </p:txBody>
      </p:sp>
      <p:cxnSp>
        <p:nvCxnSpPr>
          <p:cNvPr id="121" name="Google Shape;121;p11"/>
          <p:cNvCxnSpPr>
            <a:stCxn id="102" idx="4"/>
            <a:endCxn id="122" idx="0"/>
          </p:cNvCxnSpPr>
          <p:nvPr/>
        </p:nvCxnSpPr>
        <p:spPr>
          <a:xfrm flipH="1">
            <a:off x="6533552" y="3402475"/>
            <a:ext cx="285900" cy="88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1"/>
          <p:cNvSpPr txBox="1"/>
          <p:nvPr/>
        </p:nvSpPr>
        <p:spPr>
          <a:xfrm>
            <a:off x="5593212" y="4287164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(0,40,30)</a:t>
            </a:r>
            <a:endParaRPr sz="1000"/>
          </a:p>
        </p:txBody>
      </p:sp>
      <p:cxnSp>
        <p:nvCxnSpPr>
          <p:cNvPr id="123" name="Google Shape;123;p11"/>
          <p:cNvCxnSpPr>
            <a:stCxn id="122" idx="2"/>
            <a:endCxn id="120" idx="0"/>
          </p:cNvCxnSpPr>
          <p:nvPr/>
        </p:nvCxnSpPr>
        <p:spPr>
          <a:xfrm flipH="1">
            <a:off x="6533112" y="4548764"/>
            <a:ext cx="300" cy="299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ransition>
    <p:fade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 server esta organização?</a:t>
            </a:r>
            <a:endParaRPr/>
          </a:p>
        </p:txBody>
      </p:sp>
      <p:sp>
        <p:nvSpPr>
          <p:cNvPr id="130" name="Google Shape;130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Font typeface="Verdana"/>
              <a:buNone/>
            </a:pPr>
            <a:r>
              <a:rPr lang="pt-BR" sz="2333"/>
              <a:t>Os nós podem possuir filhos sendo que as transformações nos pais são repassadas para os filho.</a:t>
            </a:r>
            <a:endParaRPr/>
          </a:p>
        </p:txBody>
      </p:sp>
      <p:pic>
        <p:nvPicPr>
          <p:cNvPr id="131" name="Google Shape;131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13882" y="1822701"/>
            <a:ext cx="2716232" cy="35123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Traversal</a:t>
            </a:r>
            <a:endParaRPr i="1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O </a:t>
            </a:r>
            <a:r>
              <a:rPr lang="pt-BR" sz="2100" i="1"/>
              <a:t>traversal</a:t>
            </a:r>
            <a:r>
              <a:rPr lang="pt-BR" sz="2100"/>
              <a:t> vai aplicando operações nos nós do grafo conforme visita recursivamente cada um deles.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As matrizes de transformações são adicionadas e empilhadas para posterior retorno.</a:t>
            </a:r>
            <a:endParaRPr/>
          </a:p>
        </p:txBody>
      </p:sp>
      <p:pic>
        <p:nvPicPr>
          <p:cNvPr id="139" name="Google Shape;139;p13" descr="depth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882" y="2400164"/>
            <a:ext cx="2427294" cy="31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descr="breadth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9084" y="2710194"/>
            <a:ext cx="3517226" cy="27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1687218" y="2320412"/>
            <a:ext cx="2530800" cy="306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Esqueleto – Representação Hierárquica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783350" y="768225"/>
            <a:ext cx="5135100" cy="4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tronco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cabeça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braço direito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	antebraço direito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		mão direita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braço esquerdo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	antebraço esquerdo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		mão esquerda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perna direita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	canela direita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		pé direito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perna esquerda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	canela esquerda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/>
              <a:t>			pé esquerdo</a:t>
            </a:r>
            <a:endParaRPr/>
          </a:p>
        </p:txBody>
      </p:sp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51" name="Google Shape;151;p14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Hierárquica</a:t>
            </a:r>
            <a:br>
              <a:rPr lang="pt-BR"/>
            </a:b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contém subgrupos e/ou objetos geométricos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Cada grupo possui uma transformação associada ao grupo pai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transformação no nó folha é a concatenação de todas as transformações no caminho do nó raiz até a folha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Alterar a transformação de um grupo afeta todas as partes subsequentes</a:t>
            </a:r>
            <a:endParaRPr/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Permite edição de alto nível simples, alterando apenas um nó, alteramos todos os relacionados</a:t>
            </a:r>
            <a:endParaRPr/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4127775" y="4922302"/>
            <a:ext cx="1801975" cy="582400"/>
          </a:xfrm>
          <a:prstGeom prst="flowChartMagneticDisk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Pilha de Transformações</a:t>
            </a:r>
            <a:endParaRPr sz="11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80" name="Google Shape;180;p16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311971" y="8124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5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194" name="Google Shape;194;p16"/>
          <p:cNvSpPr txBox="1"/>
          <p:nvPr/>
        </p:nvSpPr>
        <p:spPr>
          <a:xfrm>
            <a:off x="311971" y="102591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drawTorso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311971" y="1239406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armazena a matriz de transformação atual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11971" y="1437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5</a:t>
            </a:r>
            <a:r>
              <a:rPr lang="pt-BR" sz="1200">
                <a:solidFill>
                  <a:schemeClr val="dk1"/>
                </a:solidFill>
              </a:rPr>
              <a:t>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translação</a:t>
            </a:r>
            <a:endParaRPr/>
          </a:p>
        </p:txBody>
      </p:sp>
      <p:sp>
        <p:nvSpPr>
          <p:cNvPr id="197" name="Google Shape;197;p16"/>
          <p:cNvSpPr txBox="1"/>
          <p:nvPr/>
        </p:nvSpPr>
        <p:spPr>
          <a:xfrm>
            <a:off x="311971" y="16550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(headRotation);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rotação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11971" y="186498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drawHead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311971" y="2070519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recupera matriz de transformação armazenada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311971" y="22789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11971" y="2494065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(-</a:t>
            </a:r>
            <a:r>
              <a:rPr lang="pt-BR" sz="1200">
                <a:solidFill>
                  <a:srgbClr val="098658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311971" y="269100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(rightShoulderRotation);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971" y="2898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drawUpperArm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11971" y="310812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311971" y="331333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971" y="353087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(elbowRotation);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1971" y="373332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drawLowerArm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11971" y="39412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11971" y="41516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11971" y="43544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(wristRotation);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1971" y="45713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drawHand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311972" y="499010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11971" y="47731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311972" y="520075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5" name="Google Shape;215;p16"/>
          <p:cNvSpPr txBox="1"/>
          <p:nvPr/>
        </p:nvSpPr>
        <p:spPr>
          <a:xfrm>
            <a:off x="7485250" y="29363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6" name="Google Shape;216;p16"/>
          <p:cNvSpPr txBox="1"/>
          <p:nvPr/>
        </p:nvSpPr>
        <p:spPr>
          <a:xfrm>
            <a:off x="7485250" y="227890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7" name="Google Shape;217;p16"/>
          <p:cNvSpPr txBox="1"/>
          <p:nvPr/>
        </p:nvSpPr>
        <p:spPr>
          <a:xfrm>
            <a:off x="7485250" y="13594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8" name="Google Shape;218;p16"/>
          <p:cNvSpPr txBox="1"/>
          <p:nvPr/>
        </p:nvSpPr>
        <p:spPr>
          <a:xfrm>
            <a:off x="6882550" y="19142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9" name="Google Shape;219;p16"/>
          <p:cNvSpPr txBox="1"/>
          <p:nvPr/>
        </p:nvSpPr>
        <p:spPr>
          <a:xfrm>
            <a:off x="6877300" y="27737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0" name="Google Shape;220;p16"/>
          <p:cNvSpPr txBox="1"/>
          <p:nvPr/>
        </p:nvSpPr>
        <p:spPr>
          <a:xfrm>
            <a:off x="6750748" y="35098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1" name="Google Shape;221;p16"/>
          <p:cNvSpPr/>
          <p:nvPr/>
        </p:nvSpPr>
        <p:spPr>
          <a:xfrm>
            <a:off x="4527375" y="4644600"/>
            <a:ext cx="1002775" cy="43110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527363" y="4324413"/>
            <a:ext cx="1002775" cy="431100"/>
          </a:xfrm>
          <a:prstGeom prst="flowChartMagneticDisk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527375" y="4005463"/>
            <a:ext cx="1002775" cy="431100"/>
          </a:xfrm>
          <a:prstGeom prst="flowChartMagneticDisk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0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8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2000"/>
                            </p:stCondLst>
                            <p:childTnLst>
                              <p:par>
                                <p:cTn id="9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000"/>
                            </p:stCondLst>
                            <p:childTnLst>
                              <p:par>
                                <p:cTn id="1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00"/>
                            </p:stCondLst>
                            <p:childTnLst>
                              <p:par>
                                <p:cTn id="12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0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6" fill="hold">
                      <p:stCondLst>
                        <p:cond delay="indefinite"/>
                      </p:stCondLst>
                      <p:childTnLst>
                        <p:par>
                          <p:cTn id="137" fill="hold">
                            <p:stCondLst>
                              <p:cond delay="0"/>
                            </p:stCondLst>
                            <p:childTnLst>
                              <p:par>
                                <p:cTn id="1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1" fill="hold">
                      <p:stCondLst>
                        <p:cond delay="indefinite"/>
                      </p:stCondLst>
                      <p:childTnLst>
                        <p:par>
                          <p:cTn id="142" fill="hold">
                            <p:stCondLst>
                              <p:cond delay="0"/>
                            </p:stCondLst>
                            <p:childTnLst>
                              <p:par>
                                <p:cTn id="1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0" fill="hold">
                      <p:stCondLst>
                        <p:cond delay="indefinite"/>
                      </p:stCondLst>
                      <p:childTnLst>
                        <p:par>
                          <p:cTn id="151" fill="hold">
                            <p:stCondLst>
                              <p:cond delay="0"/>
                            </p:stCondLst>
                            <p:childTnLst>
                              <p:par>
                                <p:cTn id="1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1000"/>
                            </p:stCondLst>
                            <p:childTnLst>
                              <p:par>
                                <p:cTn id="15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8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6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2000"/>
                            </p:stCondLst>
                            <p:childTnLst>
                              <p:par>
                                <p:cTn id="1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2" fill="hold">
                      <p:stCondLst>
                        <p:cond delay="indefinite"/>
                      </p:stCondLst>
                      <p:childTnLst>
                        <p:par>
                          <p:cTn id="173" fill="hold">
                            <p:stCondLst>
                              <p:cond delay="0"/>
                            </p:stCondLst>
                            <p:childTnLst>
                              <p:par>
                                <p:cTn id="1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6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000"/>
                            </p:stCondLst>
                            <p:childTnLst>
                              <p:par>
                                <p:cTn id="18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0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1000"/>
                            </p:stCondLst>
                            <p:childTnLst>
                              <p:par>
                                <p:cTn id="192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3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2000"/>
                            </p:stCondLst>
                            <p:childTnLst>
                              <p:par>
                                <p:cTn id="19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1000"/>
                            </p:stCondLst>
                            <p:childTnLst>
                              <p:par>
                                <p:cTn id="209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2000"/>
                            </p:stCondLst>
                            <p:childTnLst>
                              <p:par>
                                <p:cTn id="213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4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3000"/>
                            </p:stCondLst>
                            <p:childTnLst>
                              <p:par>
                                <p:cTn id="2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9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0" fill="hold">
                      <p:stCondLst>
                        <p:cond delay="indefinite"/>
                      </p:stCondLst>
                      <p:childTnLst>
                        <p:par>
                          <p:cTn id="221" fill="hold">
                            <p:stCondLst>
                              <p:cond delay="0"/>
                            </p:stCondLst>
                            <p:childTnLst>
                              <p:par>
                                <p:cTn id="2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4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26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7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2000"/>
                            </p:stCondLst>
                            <p:childTnLst>
                              <p:par>
                                <p:cTn id="230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1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3000"/>
                            </p:stCondLst>
                            <p:childTnLst>
                              <p:par>
                                <p:cTn id="2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6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311928" y="772100"/>
            <a:ext cx="60816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30" name="Google Shape;230;p17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35" name="Google Shape;235;p17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37" name="Google Shape;237;p17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38" name="Google Shape;238;p17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311937" y="772111"/>
            <a:ext cx="84282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65318" y="2790335"/>
            <a:ext cx="3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3" name="Google Shape;263;p18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64" name="Google Shape;264;p18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67" name="Google Shape;267;p18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70" name="Google Shape;270;p18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74" name="Google Shape;274;p18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 rot="3227338">
            <a:off x="6123425" y="1618970"/>
            <a:ext cx="379730" cy="1827159"/>
            <a:chOff x="6746450" y="1990425"/>
            <a:chExt cx="379705" cy="1827038"/>
          </a:xfrm>
        </p:grpSpPr>
        <p:sp>
          <p:nvSpPr>
            <p:cNvPr id="284" name="Google Shape;284;p18"/>
            <p:cNvSpPr/>
            <p:nvPr/>
          </p:nvSpPr>
          <p:spPr>
            <a:xfrm>
              <a:off x="6882550" y="1990425"/>
              <a:ext cx="236700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rot="507535">
              <a:off x="6835368" y="2870815"/>
              <a:ext cx="236574" cy="756686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rot="1570517">
              <a:off x="6753964" y="3680887"/>
              <a:ext cx="236671" cy="88952"/>
            </a:xfrm>
            <a:prstGeom prst="rect">
              <a:avLst/>
            </a:prstGeom>
            <a:solidFill>
              <a:srgbClr val="741B4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821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 b="1"/>
              <a:t>O cubo vermelho foi criado na origem</a:t>
            </a:r>
            <a:endParaRPr sz="1700"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700"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 b="1"/>
              <a:t>Qual cubo foi:</a:t>
            </a:r>
            <a:endParaRPr sz="1700"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1º rotacionado 45° e depois transladado na vertical?</a:t>
            </a:r>
            <a:endParaRPr sz="17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7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1º transladado na vertical e depois rotacionado de 45°?</a:t>
            </a:r>
            <a:endParaRPr sz="1700"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297" name="Google Shape;297;p19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651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30475" y="40651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00" name="Google Shape;300;p19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1" name="Google Shape;301;p19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10" name="Google Shape;310;p20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9424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75" y="9424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13" name="Google Shape;313;p20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315" name="Google Shape;315;p20" descr="{&quot;type&quot;:&quot;$$&quot;,&quot;aid&quot;:null,&quot;font&quot;:{&quot;color&quot;:&quot;#000000&quot;,&quot;family&quot;:&quot;Arial&quot;,&quot;size&quot;:12},&quot;backgroundColorModified&quot;:false,&quot;code&quot;:&quot;$$TR=\\begin{bmatrix}\n{0.71}&amp;{-0.71}&amp;{0}&amp;{0}\\\\\n{0.71}&amp;{0.71}&amp;{0}&amp;{4}\\\\\n{0}&amp;{0}&amp;{1}&amp;{0}\\\\\n{0}&amp;{0}&amp;{0}&amp;{1}\\\\\n\\end{bmatrix}$$&quot;,&quot;backgroundColor&quot;:&quot;#FFFFFF&quot;,&quot;id&quot;:&quot;2&quot;,&quot;ts&quot;:1631742806485,&quot;cs&quot;:&quot;sTRW1bOygprkuzYnuqjRvg==&quot;,&quot;size&quot;:{&quot;width&quot;:227.60000000000002,&quot;height&quot;:97.600000000000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00" y="2419779"/>
            <a:ext cx="2167890" cy="92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 descr="{&quot;aid&quot;:null,&quot;font&quot;:{&quot;size&quot;:12,&quot;color&quot;:&quot;#000000&quot;,&quot;family&quot;:&quot;Arial&quot;},&quot;backgroundColorModified&quot;:false,&quot;id&quot;:&quot;2&quot;,&quot;code&quot;:&quot;$$RT=\\begin{bmatrix}\n{0.71}&amp;{-0.71}&amp;{0}&amp;{-2.84}\\\\\n{0.71}&amp;{0.71}&amp;{0}&amp;{2.84}\\\\\n{0}&amp;{0}&amp;{1}&amp;{0}\\\\\n{0}&amp;{0}&amp;{0}&amp;{1}\\\\\n\\end{bmatrix}$$&quot;,&quot;type&quot;:&quot;$$&quot;,&quot;backgroundColor&quot;:&quot;#FFFFFF&quot;,&quot;ts&quot;:1631742782745,&quot;cs&quot;:&quot;5CYMzE8aetKORzZuZLcVNw==&quot;,&quot;size&quot;:{&quot;width&quot;:266.25,&quot;height&quot;:97.7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00" y="3810694"/>
            <a:ext cx="2536031" cy="9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 descr="{&quot;backgroundColorModified&quot;:false,&quot;id&quot;:&quot;2&quot;,&quot;type&quot;:&quot;$$&quot;,&quot;font&quot;:{&quot;size&quot;:12,&quot;family&quot;:&quot;Arial&quot;,&quot;color&quot;:&quot;#000000&quot;},&quot;aid&quot;:null,&quot;backgroundColor&quot;:&quot;#FFFFFF&quot;,&quot;code&quot;:&quot;$$\\implies\\begin{bmatrix}\n{1}\\\\\n{1}\\\\\n{1}\\\\\n{1}\\\\\n\\end{bmatrix}=\\begin{bmatrix}\n{-2.84}\\\\\n{4.26}\\\\\n{1}\\\\\n{1}\\\\\n\\end{bmatrix}$$&quot;,&quot;ts&quot;:1631742920007,&quot;cs&quot;:&quot;mYegqrerVK36Sxhpy308Og==&quot;,&quot;size&quot;:{&quot;width&quot;:166.83333333333334,&quot;height&quot;:97.66666666666667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594" y="3811104"/>
            <a:ext cx="1589087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 descr="{&quot;aid&quot;:null,&quot;id&quot;:&quot;2&quot;,&quot;font&quot;:{&quot;family&quot;:&quot;Arial&quot;,&quot;color&quot;:&quot;#000000&quot;,&quot;size&quot;:12},&quot;backgroundColorModified&quot;:false,&quot;code&quot;:&quot;$$\\implies\\begin{bmatrix}\n{1}\\\\\n{1}\\\\\n{1}\\\\\n{1}\\\\\n\\end{bmatrix}=\\begin{bmatrix}\n{0}\\\\\n{5.42}\\\\\n{1}\\\\\n{1}\\\\\n\\end{bmatrix}$$&quot;,&quot;type&quot;:&quot;$$&quot;,&quot;backgroundColor&quot;:&quot;#FFFFFF&quot;,&quot;ts&quot;:1631742968376,&quot;cs&quot;:&quot;9jrraqkrYXpQt1ljUDJbwg==&quot;,&quot;size&quot;:{&quot;width&quot;:152.16666666666663,&quot;height&quot;:97.66666666666667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694" y="2419454"/>
            <a:ext cx="1449387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7517683" y="35429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7321744" y="19235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6207483" y="237003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76137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388975" y="784150"/>
            <a:ext cx="4455900" cy="47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Viewpoint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position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0 0 15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fieldOfView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0.7854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1 0 0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1 1 0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rotation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0 0 1 0.79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translation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0 4 0</a:t>
            </a:r>
            <a:r>
              <a:rPr lang="pt-BR" sz="900" b="1">
                <a:solidFill>
                  <a:srgbClr val="5FB4B4"/>
                </a:solidFill>
              </a:rPr>
              <a:t>"&gt;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Box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size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1 1 1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  </a:t>
            </a:r>
            <a:r>
              <a:rPr lang="pt-BR" sz="900" b="1">
                <a:solidFill>
                  <a:srgbClr val="5FB4B4"/>
                </a:solidFill>
              </a:rPr>
              <a:t>&lt;</a:t>
            </a:r>
            <a:r>
              <a:rPr lang="pt-BR" sz="900" b="1">
                <a:solidFill>
                  <a:srgbClr val="EC5F66"/>
                </a:solidFill>
              </a:rPr>
              <a:t>Material</a:t>
            </a: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C695C6"/>
                </a:solidFill>
              </a:rPr>
              <a:t>diffuseColor</a:t>
            </a:r>
            <a:r>
              <a:rPr lang="pt-BR" sz="900" b="1">
                <a:solidFill>
                  <a:srgbClr val="A6ACB9"/>
                </a:solidFill>
              </a:rPr>
              <a:t>=</a:t>
            </a:r>
            <a:r>
              <a:rPr lang="pt-BR" sz="900" b="1">
                <a:solidFill>
                  <a:srgbClr val="5FB4B4"/>
                </a:solidFill>
              </a:rPr>
              <a:t>"</a:t>
            </a:r>
            <a:r>
              <a:rPr lang="pt-BR" sz="900" b="1">
                <a:solidFill>
                  <a:srgbClr val="99C794"/>
                </a:solidFill>
              </a:rPr>
              <a:t>0 0 1</a:t>
            </a:r>
            <a:r>
              <a:rPr lang="pt-BR" sz="900" b="1">
                <a:solidFill>
                  <a:srgbClr val="5FB4B4"/>
                </a:solidFill>
              </a:rPr>
              <a:t>"/&gt;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Appearance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Shape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Transform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 </a:t>
            </a:r>
            <a:endParaRPr sz="900" b="1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>
                <a:solidFill>
                  <a:srgbClr val="D8DEE9"/>
                </a:solidFill>
              </a:rPr>
              <a:t> </a:t>
            </a:r>
            <a:r>
              <a:rPr lang="pt-BR" sz="900" b="1">
                <a:solidFill>
                  <a:srgbClr val="5FB4B4"/>
                </a:solidFill>
              </a:rPr>
              <a:t>&lt;/</a:t>
            </a:r>
            <a:r>
              <a:rPr lang="pt-BR" sz="900" b="1">
                <a:solidFill>
                  <a:srgbClr val="EC5F66"/>
                </a:solidFill>
              </a:rPr>
              <a:t>Scene</a:t>
            </a:r>
            <a:r>
              <a:rPr lang="pt-BR" sz="900" b="1">
                <a:solidFill>
                  <a:srgbClr val="5FB4B4"/>
                </a:solidFill>
              </a:rPr>
              <a:t>&gt;</a:t>
            </a:r>
            <a:endParaRPr sz="900" b="1">
              <a:solidFill>
                <a:srgbClr val="5FB4B4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42850" y="119880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542850" y="2565079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542850" y="393135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21"/>
          <p:cNvCxnSpPr>
            <a:stCxn id="331" idx="3"/>
          </p:cNvCxnSpPr>
          <p:nvPr/>
        </p:nvCxnSpPr>
        <p:spPr>
          <a:xfrm>
            <a:off x="3174150" y="1858504"/>
            <a:ext cx="3875400" cy="1926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1"/>
          <p:cNvCxnSpPr>
            <a:stCxn id="332" idx="3"/>
          </p:cNvCxnSpPr>
          <p:nvPr/>
        </p:nvCxnSpPr>
        <p:spPr>
          <a:xfrm rot="10800000" flipH="1">
            <a:off x="3174150" y="2186479"/>
            <a:ext cx="3792300" cy="1038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1"/>
          <p:cNvCxnSpPr>
            <a:stCxn id="333" idx="3"/>
          </p:cNvCxnSpPr>
          <p:nvPr/>
        </p:nvCxnSpPr>
        <p:spPr>
          <a:xfrm rot="10800000" flipH="1">
            <a:off x="3174150" y="2706754"/>
            <a:ext cx="2766900" cy="1884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21"/>
          <p:cNvSpPr/>
          <p:nvPr/>
        </p:nvSpPr>
        <p:spPr>
          <a:xfrm>
            <a:off x="2096015" y="3211685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2096015" y="4572410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2579683" y="1751100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48" name="Google Shape;348;p22"/>
          <p:cNvSpPr txBox="1"/>
          <p:nvPr/>
        </p:nvSpPr>
        <p:spPr>
          <a:xfrm>
            <a:off x="3130871" y="2010492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49" name="Google Shape;349;p22"/>
          <p:cNvSpPr/>
          <p:nvPr/>
        </p:nvSpPr>
        <p:spPr>
          <a:xfrm rot="5400000">
            <a:off x="2873866" y="2389463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0" name="Google Shape;350;p22"/>
          <p:cNvSpPr txBox="1"/>
          <p:nvPr/>
        </p:nvSpPr>
        <p:spPr>
          <a:xfrm>
            <a:off x="3447672" y="2656395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51" name="Google Shape;351;p22"/>
          <p:cNvSpPr/>
          <p:nvPr/>
        </p:nvSpPr>
        <p:spPr>
          <a:xfrm rot="5400000">
            <a:off x="3186422" y="3038499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2" name="Google Shape;352;p22"/>
          <p:cNvSpPr txBox="1"/>
          <p:nvPr/>
        </p:nvSpPr>
        <p:spPr>
          <a:xfrm>
            <a:off x="3767768" y="3305418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53" name="Google Shape;353;p22"/>
          <p:cNvSpPr txBox="1"/>
          <p:nvPr/>
        </p:nvSpPr>
        <p:spPr>
          <a:xfrm>
            <a:off x="2162250" y="4007600"/>
            <a:ext cx="48195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translation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0 5 0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D8DEE9"/>
                </a:solidFill>
              </a:rPr>
              <a:t>        </a:t>
            </a:r>
            <a:r>
              <a:rPr lang="pt-BR" sz="1700" b="1">
                <a:solidFill>
                  <a:srgbClr val="5FB4B4"/>
                </a:solidFill>
              </a:rPr>
              <a:t>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scale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1 2 3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5FB4B4"/>
                </a:solidFill>
              </a:rPr>
              <a:t>            &lt;</a:t>
            </a:r>
            <a:r>
              <a:rPr lang="pt-BR" sz="1700" b="1">
                <a:solidFill>
                  <a:srgbClr val="EC5F66"/>
                </a:solidFill>
              </a:rPr>
              <a:t>Transform</a:t>
            </a:r>
            <a:r>
              <a:rPr lang="pt-BR" sz="1700" b="1">
                <a:solidFill>
                  <a:srgbClr val="D8DEE9"/>
                </a:solidFill>
              </a:rPr>
              <a:t> </a:t>
            </a:r>
            <a:r>
              <a:rPr lang="pt-BR" sz="1700" b="1">
                <a:solidFill>
                  <a:srgbClr val="C695C6"/>
                </a:solidFill>
              </a:rPr>
              <a:t>rotation</a:t>
            </a:r>
            <a:r>
              <a:rPr lang="pt-BR" sz="1700" b="1">
                <a:solidFill>
                  <a:srgbClr val="A6ACB9"/>
                </a:solidFill>
              </a:rPr>
              <a:t>=</a:t>
            </a:r>
            <a:r>
              <a:rPr lang="pt-BR" sz="1700" b="1">
                <a:solidFill>
                  <a:srgbClr val="5FB4B4"/>
                </a:solidFill>
              </a:rPr>
              <a:t>"</a:t>
            </a:r>
            <a:r>
              <a:rPr lang="pt-BR" sz="1700" b="1">
                <a:solidFill>
                  <a:srgbClr val="99C794"/>
                </a:solidFill>
              </a:rPr>
              <a:t>0 0 1 1.57</a:t>
            </a:r>
            <a:r>
              <a:rPr lang="pt-BR" sz="1700" b="1">
                <a:solidFill>
                  <a:srgbClr val="5FB4B4"/>
                </a:solidFill>
              </a:rPr>
              <a:t>"&gt;</a:t>
            </a:r>
            <a:endParaRPr sz="1700" b="1">
              <a:solidFill>
                <a:srgbClr val="5FB4B4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62" name="Google Shape;362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03" y="1649786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1035900" y="18732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 (0,5,0)</a:t>
            </a:r>
            <a:endParaRPr sz="700" b="1"/>
          </a:p>
        </p:txBody>
      </p:sp>
      <p:sp>
        <p:nvSpPr>
          <p:cNvPr id="364" name="Google Shape;364;p23"/>
          <p:cNvSpPr txBox="1"/>
          <p:nvPr/>
        </p:nvSpPr>
        <p:spPr>
          <a:xfrm>
            <a:off x="1035900" y="24974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65" name="Google Shape;365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313" y="3904373"/>
            <a:ext cx="867050" cy="7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7434025" y="4720575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PILHA</a:t>
            </a:r>
            <a:endParaRPr/>
          </a:p>
        </p:txBody>
      </p:sp>
      <p:cxnSp>
        <p:nvCxnSpPr>
          <p:cNvPr id="367" name="Google Shape;367;p23"/>
          <p:cNvCxnSpPr/>
          <p:nvPr/>
        </p:nvCxnSpPr>
        <p:spPr>
          <a:xfrm>
            <a:off x="7547104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23"/>
          <p:cNvCxnSpPr/>
          <p:nvPr/>
        </p:nvCxnSpPr>
        <p:spPr>
          <a:xfrm>
            <a:off x="8672110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23"/>
          <p:cNvCxnSpPr/>
          <p:nvPr/>
        </p:nvCxnSpPr>
        <p:spPr>
          <a:xfrm rot="10800000">
            <a:off x="7539550" y="5074125"/>
            <a:ext cx="1138500" cy="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3" descr="{&quot;id&quot;:&quot;1&quot;,&quot;type&quot;:&quot;$$&quot;,&quot;aid&quot;:null,&quot;code&quot;:&quot;$$\\begin{bmatrix}\n{1}&amp;{0}&amp;{0}&amp;{0}\\\\\n{0}&amp;{2}&amp;{0}&amp;{0}\\\\\n{0}&amp;{0}&amp;{3}&amp;{0}\\\\\n{0}&amp;{0}&amp;{0}&amp;{1}\\\\\n\\end{bmatrix}$$&quot;,&quot;backgroundColorModified&quot;:false,&quot;backgroundColor&quot;:&quot;#FFFFFF&quot;,&quot;font&quot;:{&quot;color&quot;:&quot;#000000&quot;,&quot;size&quot;:12,&quot;family&quot;:&quot;Arial&quot;},&quot;ts&quot;:1631732082173,&quot;cs&quot;:&quot;qamjzYHE4K9pK1Li1xhcXA==&quot;,&quot;size&quot;:{&quot;width&quot;:107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98" y="2892214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1035900" y="31156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(1,2,3)</a:t>
            </a:r>
            <a:endParaRPr sz="700" b="1"/>
          </a:p>
        </p:txBody>
      </p:sp>
      <p:pic>
        <p:nvPicPr>
          <p:cNvPr id="372" name="Google Shape;372;p23" descr="{&quot;id&quot;:&quot;1&quot;,&quot;type&quot;:&quot;$$&quot;,&quot;backgroundColor&quot;:&quot;#FFFFFF&quot;,&quot;code&quot;:&quot;$$\\begin{bmatrix}\n{1}&amp;{0}&amp;{0}&amp;{0}\\\\\n{0}&amp;{1}&amp;{0}&amp;{5}\\\\\n{0}&amp;{0}&amp;{1}&amp;{0}\\\\\n{0}&amp;{0}&amp;{0}&amp;{1}\\\\\n\\end{bmatrix}\\cdot$$&quot;,&quot;aid&quot;:null,&quot;font&quot;:{&quot;size&quot;:12,&quot;family&quot;:&quot;Arial&quot;,&quot;color&quot;:&quot;#000000&quot;},&quot;backgroundColorModified&quot;:false,&quot;ts&quot;:1631732114127,&quot;cs&quot;:&quot;trVvHQwxZIDOOZFB3QX4aA==&quot;,&quot;size&quot;:{&quot;width&quot;:116.83333333333333,&quot;height&quot;:97.6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00" y="2892207"/>
            <a:ext cx="98015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 descr="{&quot;type&quot;:&quot;$$&quot;,&quot;aid&quot;:null,&quot;backgroundColor&quot;:&quot;#FFFFFF&quot;,&quot;id&quot;:&quot;1&quot;,&quot;backgroundColorModified&quot;:false,&quot;code&quot;:&quot;$$=\\begin{bmatrix}\n{1}&amp;{0}&amp;{0}&amp;{0}\\\\\n{0}&amp;{2}&amp;{0}&amp;{5}\\\\\n{0}&amp;{0}&amp;{3}&amp;{0}\\\\\n{0}&amp;{0}&amp;{0}&amp;{1}\\\\\n\\end{bmatrix}$$&quot;,&quot;font&quot;:{&quot;family&quot;:&quot;Arial&quot;,&quot;size&quot;:12,&quot;color&quot;:&quot;#000000&quot;},&quot;ts&quot;:1631732237382,&quot;cs&quot;:&quot;VIuxHb68OmMC/q3lVe0gIA==&quot;,&quot;size&quot;:{&quot;width&quot;:131.8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443" y="2892234"/>
            <a:ext cx="110599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 descr="{&quot;id&quot;:&quot;1&quot;,&quot;code&quot;:&quot;$$\\begin{bmatrix}\n{1}&amp;{0}&amp;{0}&amp;{0}\\\\\n{0}&amp;{2}&amp;{0}&amp;{5}\\\\\n{0}&amp;{0}&amp;{3}&amp;{0}\\\\\n{0}&amp;{0}&amp;{0}&amp;{1}\\\\\n\\end{bmatrix}$$&quot;,&quot;backgroundColorModified&quot;:false,&quot;aid&quot;:null,&quot;font&quot;:{&quot;size&quot;:10,&quot;family&quot;:&quot;Arial&quot;,&quot;color&quot;:&quot;#000000&quot;},&quot;type&quot;:&quot;$$&quot;,&quot;backgroundColor&quot;:&quot;#FFFFFF&quot;,&quot;ts&quot;:1631743342254,&quot;cs&quot;:&quot;gjmoWwgBJOzissdMbEgLuA==&quot;,&quot;size&quot;:{&quot;width&quot;:89.33333333333333,&quot;height&quot;:81.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6075" y="2998146"/>
            <a:ext cx="8509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1035888" y="37338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76" name="Google Shape;376;p23" descr="{&quot;id&quot;:&quot;1&quot;,&quot;type&quot;:&quot;$$&quot;,&quot;backgroundColorModified&quot;:false,&quot;code&quot;:&quot;$$\\begin{bmatrix}\n{0}&amp;{-1}&amp;{0}&amp;{0}\\\\\n{1}&amp;{0}&amp;{0}&amp;{0}\\\\\n{0}&amp;{0}&amp;{1}&amp;{0}\\\\\n{0}&amp;{0}&amp;{0}&amp;{1}\\\\\n\\end{bmatrix}$$&quot;,&quot;aid&quot;:null,&quot;backgroundColor&quot;:&quot;#FFFFFF&quot;,&quot;font&quot;:{&quot;color&quot;:&quot;#000000&quot;,&quot;size&quot;:10.5,&quot;family&quot;:&quot;Arial&quot;},&quot;ts&quot;:1631743541426,&quot;cs&quot;:&quot;VUcW3V7L0CwF7flg/P5kcw==&quot;,&quot;size&quot;:{&quot;width&quot;:106.33333333333333,&quot;height&quot;:85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11" y="4134423"/>
            <a:ext cx="1012825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1035888" y="435210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 (0, 0, 1, 1.57)</a:t>
            </a:r>
            <a:endParaRPr sz="700" b="1"/>
          </a:p>
        </p:txBody>
      </p:sp>
      <p:pic>
        <p:nvPicPr>
          <p:cNvPr id="378" name="Google Shape;378;p23" descr="{&quot;font&quot;:{&quot;size&quot;:10.5,&quot;color&quot;:&quot;#000000&quot;,&quot;family&quot;:&quot;Arial&quot;},&quot;backgroundColorModified&quot;:false,&quot;code&quot;:&quot;$$\\begin{bmatrix}\n{1}&amp;{0}&amp;{0}&amp;{0}\\\\\n{0}&amp;{2}&amp;{0}&amp;{5}\\\\\n{0}&amp;{0}&amp;{3}&amp;{0}\\\\\n{0}&amp;{0}&amp;{0}&amp;{1}\\\\\n\\end{bmatrix}\\cdot$$&quot;,&quot;type&quot;:&quot;$$&quot;,&quot;backgroundColor&quot;:&quot;#FFFFFF&quot;,&quot;id&quot;:&quot;1&quot;,&quot;aid&quot;:null,&quot;ts&quot;:1631743456566,&quot;cs&quot;:&quot;Nqpy+NqiTb6IwqSjd8ar0A==&quot;,&quot;size&quot;:{&quot;width&quot;:102.16666666666667,&quot;height&quot;:85.5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2187" y="4134417"/>
            <a:ext cx="97313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 descr="{&quot;font&quot;:{&quot;family&quot;:&quot;Arial&quot;,&quot;size&quot;:10.5,&quot;color&quot;:&quot;#000000&quot;},&quot;backgroundColor&quot;:&quot;#FFFFFF&quot;,&quot;aid&quot;:null,&quot;id&quot;:&quot;1&quot;,&quot;code&quot;:&quot;$$=\\begin{bmatrix}\n{0}&amp;{-1}&amp;{0}&amp;{0}\\\\\n{2}&amp;{0}&amp;{0}&amp;{5}\\\\\n{0}&amp;{0}&amp;{3}&amp;{0}\\\\\n{0}&amp;{0}&amp;{0}&amp;{1}\\\\\n\\end{bmatrix}$$&quot;,&quot;type&quot;:&quot;$$&quot;,&quot;backgroundColorModified&quot;:false,&quot;ts&quot;:1631743778158,&quot;cs&quot;:&quot;qLsMqqx5JcU9kX40ZCf0aw==&quot;,&quot;size&quot;:{&quot;width&quot;:128,&quot;height&quot;:85.5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701" y="4172238"/>
            <a:ext cx="1219200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1035900" y="4957969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81" name="Google Shape;381;p23" descr="{&quot;code&quot;:&quot;$$\\begin{bmatrix}\n{0}&amp;{-1}&amp;{0}&amp;{0}\\\\\n{2}&amp;{0}&amp;{0}&amp;{5}\\\\\n{0}&amp;{0}&amp;{3}&amp;{0}\\\\\n{0}&amp;{0}&amp;{0}&amp;{1}\\\\\n\\end{bmatrix}$$&quot;,&quot;backgroundColor&quot;:&quot;#FFFFFF&quot;,&quot;type&quot;:&quot;$$&quot;,&quot;font&quot;:{&quot;family&quot;:&quot;Arial&quot;,&quot;color&quot;:&quot;#000000&quot;,&quot;size&quot;:10.5},&quot;id&quot;:&quot;1&quot;,&quot;backgroundColorModified&quot;:false,&quot;aid&quot;:null,&quot;ts&quot;:1631743836012,&quot;cs&quot;:&quot;vd9FR8Dl+kfGX2L+L8UNkg==&quot;,&quot;size&quot;:{&quot;width&quot;:106.33333333333341,&quot;height&quot;:85.5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8025" y="2155925"/>
            <a:ext cx="867024" cy="6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Pequena Malha de Triângulos</a:t>
            </a:r>
            <a:endParaRPr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Forma de Pensar</a:t>
            </a:r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389" name="Google Shape;389;p24"/>
          <p:cNvSpPr/>
          <p:nvPr/>
        </p:nvSpPr>
        <p:spPr>
          <a:xfrm rot="5400000">
            <a:off x="510608" y="1947125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0" name="Google Shape;390;p24"/>
          <p:cNvSpPr txBox="1"/>
          <p:nvPr/>
        </p:nvSpPr>
        <p:spPr>
          <a:xfrm>
            <a:off x="1061796" y="2206517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91" name="Google Shape;391;p24"/>
          <p:cNvSpPr/>
          <p:nvPr/>
        </p:nvSpPr>
        <p:spPr>
          <a:xfrm rot="5400000">
            <a:off x="804791" y="2585488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2" name="Google Shape;392;p24"/>
          <p:cNvSpPr txBox="1"/>
          <p:nvPr/>
        </p:nvSpPr>
        <p:spPr>
          <a:xfrm>
            <a:off x="1378597" y="2852420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93" name="Google Shape;393;p24"/>
          <p:cNvSpPr/>
          <p:nvPr/>
        </p:nvSpPr>
        <p:spPr>
          <a:xfrm rot="5400000">
            <a:off x="1117347" y="3234524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4" name="Google Shape;394;p24"/>
          <p:cNvSpPr txBox="1"/>
          <p:nvPr/>
        </p:nvSpPr>
        <p:spPr>
          <a:xfrm>
            <a:off x="1698693" y="3501443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95" name="Google Shape;395;p24"/>
          <p:cNvSpPr txBox="1"/>
          <p:nvPr/>
        </p:nvSpPr>
        <p:spPr>
          <a:xfrm>
            <a:off x="4109052" y="1423350"/>
            <a:ext cx="491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Rotação * pontos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96" name="Google Shape;396;p24"/>
          <p:cNvGraphicFramePr/>
          <p:nvPr/>
        </p:nvGraphicFramePr>
        <p:xfrm>
          <a:off x="360650" y="1332021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{E1AD43F3-AA3D-4D6E-BC26-C369A5A6721D}</a:tableStyleId>
              </a:tblPr>
              <a:tblGrid>
                <a:gridCol w="36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Aula ficou curta, mas agora é hora de 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Resto da Aula : Estúdio!</a:t>
            </a:r>
            <a:endParaRPr/>
          </a:p>
        </p:txBody>
      </p:sp>
      <p:sp>
        <p:nvSpPr>
          <p:cNvPr id="404" name="Google Shape;404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2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11" name="Google Shape;411;p26"/>
          <p:cNvSpPr txBox="1">
            <a:spLocks noGrp="1"/>
          </p:cNvSpPr>
          <p:nvPr>
            <p:ph type="body" idx="2"/>
          </p:nvPr>
        </p:nvSpPr>
        <p:spPr>
          <a:xfrm>
            <a:off x="1567650" y="4160519"/>
            <a:ext cx="6119700" cy="996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Codificação X3D</a:t>
            </a:r>
            <a:endParaRPr/>
          </a:p>
        </p:txBody>
      </p:sp>
      <p:sp>
        <p:nvSpPr>
          <p:cNvPr id="418" name="Google Shape;418;p2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8575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pt-BR" sz="1667"/>
              <a:t>Clássica – Muito semelhante ao VRML97 (não se usa mais)</a:t>
            </a:r>
            <a:endParaRPr/>
          </a:p>
          <a:p>
            <a:pPr marL="285750" lvl="0" indent="-285750" algn="just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</a:pPr>
            <a:r>
              <a:rPr lang="pt-BR" sz="1667"/>
              <a:t>XML – Técnica atual</a:t>
            </a:r>
            <a:endParaRPr sz="1667"/>
          </a:p>
        </p:txBody>
      </p:sp>
      <p:sp>
        <p:nvSpPr>
          <p:cNvPr id="419" name="Google Shape;419;p27"/>
          <p:cNvSpPr txBox="1"/>
          <p:nvPr/>
        </p:nvSpPr>
        <p:spPr>
          <a:xfrm>
            <a:off x="390548" y="2002794"/>
            <a:ext cx="3489600" cy="333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#X3D V3.0 utf8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Profile Immersive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 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NavigationInfo {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 [ "ANY" ]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Transform {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children [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Shape {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appearance Appearance {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material Material {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mo"/>
              <a:buNone/>
            </a:pPr>
            <a:r>
              <a:rPr lang="pt-BR" sz="1050" b="0">
                <a:solidFill>
                  <a:schemeClr val="dk1"/>
                </a:solidFill>
                <a:latin typeface="Arimo"/>
                <a:ea typeface="Arimo"/>
                <a:cs typeface="Arimo"/>
                <a:sym typeface="Arimo"/>
              </a:rPr>
              <a:t>                              </a:t>
            </a: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diffuseColor 1.0 1.0 1.0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}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}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geometry Sphere {}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}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lnSpc>
                <a:spcPct val="90000"/>
              </a:lnSpc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20" name="Google Shape;420;p27"/>
          <p:cNvSpPr/>
          <p:nvPr/>
        </p:nvSpPr>
        <p:spPr>
          <a:xfrm>
            <a:off x="382299" y="1633450"/>
            <a:ext cx="112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VRML97</a:t>
            </a:r>
            <a:endParaRPr/>
          </a:p>
        </p:txBody>
      </p:sp>
      <p:sp>
        <p:nvSpPr>
          <p:cNvPr id="421" name="Google Shape;421;p27"/>
          <p:cNvSpPr txBox="1"/>
          <p:nvPr/>
        </p:nvSpPr>
        <p:spPr>
          <a:xfrm>
            <a:off x="4041059" y="2002794"/>
            <a:ext cx="4935900" cy="3332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&lt;!DOCTYPE X3D PUBLIC "</a:t>
            </a:r>
            <a:r>
              <a:rPr lang="pt-BR" sz="80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http://www.web3d.org/specifications/x3d-3.0.dtd</a:t>
            </a: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&lt;X3D profile="Immersive"&gt;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&lt;Scene&gt;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&lt;NavigationInfo type="ANY"/&gt;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&lt;Transform&gt;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&lt;Shape&gt;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&lt;Appearance&gt;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&lt;Material diffuseColor=”1 1 1”/&gt;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&lt;/Appearance&gt;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&lt;Sphere/&gt;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&lt;/Shape&gt;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&lt;/Transform&gt;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    &lt;/Scene&gt;</a:t>
            </a:r>
            <a:endParaRPr sz="1050" b="0">
              <a:solidFill>
                <a:schemeClr val="dk1"/>
              </a:solidFill>
              <a:latin typeface="Arimo"/>
              <a:ea typeface="Arimo"/>
              <a:cs typeface="Arimo"/>
              <a:sym typeface="Arimo"/>
            </a:endParaRPr>
          </a:p>
          <a:p>
            <a:pPr marL="0" marR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Courier New"/>
              <a:buNone/>
            </a:pPr>
            <a:r>
              <a:rPr lang="pt-BR" sz="1050" b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&lt;/X3D&gt;</a:t>
            </a:r>
            <a:endParaRPr/>
          </a:p>
        </p:txBody>
      </p:sp>
      <p:sp>
        <p:nvSpPr>
          <p:cNvPr id="422" name="Google Shape;422;p27"/>
          <p:cNvSpPr/>
          <p:nvPr/>
        </p:nvSpPr>
        <p:spPr>
          <a:xfrm>
            <a:off x="4041047" y="1659350"/>
            <a:ext cx="7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XML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Definições para árvore:</a:t>
            </a:r>
            <a:endParaRPr/>
          </a:p>
        </p:txBody>
      </p:sp>
      <p:sp>
        <p:nvSpPr>
          <p:cNvPr id="428" name="Google Shape;428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elemento na árvore é chamado de nó;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Pais e filhos (ramos e folhas);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nó tem só um pai;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nó pode ter vários filhos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principal é conhecido como raiz (root)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Tipos de Dados no X3D 1/4</a:t>
            </a:r>
            <a:endParaRPr/>
          </a:p>
        </p:txBody>
      </p:sp>
      <p:graphicFrame>
        <p:nvGraphicFramePr>
          <p:cNvPr id="434" name="Google Shape;434;p29"/>
          <p:cNvGraphicFramePr/>
          <p:nvPr/>
        </p:nvGraphicFramePr>
        <p:xfrm>
          <a:off x="390525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{F100F3DE-7861-4267-B11E-ABE115524145}</a:tableStyleId>
              </a:tblPr>
              <a:tblGrid>
                <a:gridCol w="189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1906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3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SFBool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boolean value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false (XML)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342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MFBool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boolean array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SFColor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color, RGB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0 0 0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MFColor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color array RGB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SFColorRGBA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color, RGBA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0 0 0 0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1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MFColorRGBA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color array RGB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Tipos de Dados no X3D 2/4</a:t>
            </a:r>
            <a:endParaRPr/>
          </a:p>
        </p:txBody>
      </p:sp>
      <p:graphicFrame>
        <p:nvGraphicFramePr>
          <p:cNvPr id="440" name="Google Shape;440;p30"/>
          <p:cNvGraphicFramePr/>
          <p:nvPr/>
        </p:nvGraphicFramePr>
        <p:xfrm>
          <a:off x="390525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{F100F3DE-7861-4267-B11E-ABE115524145}</a:tableStyleId>
              </a:tblPr>
              <a:tblGrid>
                <a:gridCol w="1896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05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8260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532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SFInt32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32-bit integer value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MFInt32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32-bit integer array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9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SFFloat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single-precision float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MFFloat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single-precision array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SFDouble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double-precision float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0.0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1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MFDouble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double-precision array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Tipos de Dados no X3D 3/4</a:t>
            </a:r>
            <a:endParaRPr/>
          </a:p>
        </p:txBody>
      </p:sp>
      <p:graphicFrame>
        <p:nvGraphicFramePr>
          <p:cNvPr id="446" name="Google Shape;446;p31"/>
          <p:cNvGraphicFramePr/>
          <p:nvPr/>
        </p:nvGraphicFramePr>
        <p:xfrm>
          <a:off x="390525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{F100F3DE-7861-4267-B11E-ABE115524145}</a:tableStyleId>
              </a:tblPr>
              <a:tblGrid>
                <a:gridCol w="1615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49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19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89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SFRotation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rotation axis-angle value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0 1 0 0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9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MFRotation</a:t>
                      </a:r>
                      <a:endParaRPr sz="1800" b="0" i="0" u="none" strike="noStrike" cap="non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rotation axis-angle array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4675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SFString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string value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string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9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MFString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string array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932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SFTime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time value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-1 sentinel (no time)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691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MFTime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time array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Tipos de Dados no X3D 4/4</a:t>
            </a:r>
            <a:endParaRPr/>
          </a:p>
        </p:txBody>
      </p:sp>
      <p:graphicFrame>
        <p:nvGraphicFramePr>
          <p:cNvPr id="453" name="Google Shape;453;p32"/>
          <p:cNvGraphicFramePr/>
          <p:nvPr/>
        </p:nvGraphicFramePr>
        <p:xfrm>
          <a:off x="390525" y="8382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{F100F3DE-7861-4267-B11E-ABE115524145}</a:tableStyleId>
              </a:tblPr>
              <a:tblGrid>
                <a:gridCol w="25986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8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411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92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SFVec2f/SFVec2d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vector of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2-float/2-double values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0 0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1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MFVec2f/MFVec2d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vector array of 2-float/2-double values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213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SFVec3f/SFVec3d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Single-Field vector of </a:t>
                      </a:r>
                      <a:endParaRPr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36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3-float/3-double values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0 0 0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199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MFVec3f/MFVec3d</a:t>
                      </a:r>
                      <a:endParaRPr/>
                    </a:p>
                  </a:txBody>
                  <a:tcPr marL="64775" marR="64775" marT="38100" marB="38100" anchor="ctr">
                    <a:lnL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Multiple-Field vector array of 3-float/3-double values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Arial"/>
                        <a:buNone/>
                      </a:pPr>
                      <a:r>
                        <a:rPr lang="pt-BR" sz="1800" b="0" i="0" u="none" strike="noStrike" cap="non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Empty list</a:t>
                      </a:r>
                      <a:endParaRPr/>
                    </a:p>
                  </a:txBody>
                  <a:tcPr marL="64775" marR="64775" marT="38100" marB="38100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2857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>
    <p:fade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3"/>
          <p:cNvGrpSpPr/>
          <p:nvPr/>
        </p:nvGrpSpPr>
        <p:grpSpPr>
          <a:xfrm>
            <a:off x="469157" y="848097"/>
            <a:ext cx="7889683" cy="4615181"/>
            <a:chOff x="192" y="432"/>
            <a:chExt cx="4993" cy="2784"/>
          </a:xfrm>
        </p:grpSpPr>
        <p:pic>
          <p:nvPicPr>
            <p:cNvPr id="459" name="Google Shape;45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" y="432"/>
              <a:ext cx="1968" cy="2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3" descr="03_5-Transform"/>
            <p:cNvPicPr preferRelativeResize="0"/>
            <p:nvPr/>
          </p:nvPicPr>
          <p:blipFill rotWithShape="1">
            <a:blip r:embed="rId4">
              <a:alphaModFix/>
            </a:blip>
            <a:srcRect l="19510" r="9410"/>
            <a:stretch/>
          </p:blipFill>
          <p:spPr>
            <a:xfrm>
              <a:off x="2304" y="480"/>
              <a:ext cx="2881" cy="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e Transformações (X3D-Edit)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de algumas primitivas</a:t>
            </a:r>
            <a:endParaRPr/>
          </a:p>
        </p:txBody>
      </p:sp>
      <p:pic>
        <p:nvPicPr>
          <p:cNvPr id="467" name="Google Shape;467;p34" descr="X3dSpecificationC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501" y="1079726"/>
            <a:ext cx="2049268" cy="22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 descr="X3dSpecificationCyl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7759" y="3155158"/>
            <a:ext cx="2748603" cy="238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 descr="X3dSpecificationSphe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6849" y="3452817"/>
            <a:ext cx="2163793" cy="211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descr="X3dSpecification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822" y="1071550"/>
            <a:ext cx="2397717" cy="22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das primitivas</a:t>
            </a:r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1"/>
          </p:nvPr>
        </p:nvSpPr>
        <p:spPr>
          <a:xfrm>
            <a:off x="300875" y="1124700"/>
            <a:ext cx="4664100" cy="3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Box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SFVec3f []       size     2 2 2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Cylinder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bottom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height   2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radius   1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side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top 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1"/>
          </p:nvPr>
        </p:nvSpPr>
        <p:spPr>
          <a:xfrm>
            <a:off x="5291100" y="1124700"/>
            <a:ext cx="3852900" cy="3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   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bottom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bottomRadius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height       2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side 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Sphere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radius  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Grande Malha de Trângulos</a:t>
            </a:r>
            <a:endParaRPr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David  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Digital Michelangelo Project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28.184.526 vértices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/>
              <a:t>56.230.343 triângulos</a:t>
            </a:r>
            <a:endParaRPr sz="180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2211" y="1029432"/>
            <a:ext cx="4157493" cy="4321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2049964"/>
            <a:ext cx="3326966" cy="1696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4" name="Google Shape;564;p54" descr="page3image3582124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56908" y="3884252"/>
            <a:ext cx="3326965" cy="16227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Gigantesca de Triângulos</a:t>
            </a:r>
            <a:endParaRPr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Processamento Digital de Geometria</a:t>
            </a:r>
            <a:endParaRPr/>
          </a:p>
        </p:txBody>
      </p:sp>
      <p:sp>
        <p:nvSpPr>
          <p:cNvPr id="579" name="Google Shape;579;p56"/>
          <p:cNvSpPr txBox="1">
            <a:spLocks noGrp="1"/>
          </p:cNvSpPr>
          <p:nvPr>
            <p:ph type="body" idx="1"/>
          </p:nvPr>
        </p:nvSpPr>
        <p:spPr>
          <a:xfrm>
            <a:off x="6481010" y="960576"/>
            <a:ext cx="2337900" cy="4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Scanner 3D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Impressão 3D</a:t>
            </a:r>
            <a:endParaRPr/>
          </a:p>
        </p:txBody>
      </p:sp>
      <p:sp>
        <p:nvSpPr>
          <p:cNvPr id="580" name="Google Shape;58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581" name="Google Shape;581;p56" descr="page5image356609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57032"/>
            <a:ext cx="5579978" cy="208995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2" name="Google Shape;582;p56" descr="page5image356634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3277909"/>
            <a:ext cx="5579978" cy="2095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2524</Words>
  <Application>Microsoft Macintosh PowerPoint</Application>
  <PresentationFormat>On-screen Show (16:10)</PresentationFormat>
  <Paragraphs>580</Paragraphs>
  <Slides>51</Slides>
  <Notes>51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Arimo</vt:lpstr>
      <vt:lpstr>Verdana</vt:lpstr>
      <vt:lpstr>Courier New</vt:lpstr>
      <vt:lpstr>Personalizar design</vt:lpstr>
      <vt:lpstr>PowerPoint Presentation</vt:lpstr>
      <vt:lpstr>Computação Gráfica</vt:lpstr>
      <vt:lpstr>Malha de Triângulos</vt:lpstr>
      <vt:lpstr>Pequena Malha de Triângulos</vt:lpstr>
      <vt:lpstr>Topologia versus Geometria</vt:lpstr>
      <vt:lpstr>Grande Malha de Trângulos</vt:lpstr>
      <vt:lpstr>Malha Gigantesca de Triângulos</vt:lpstr>
      <vt:lpstr>Processamento Digital de Geometria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Informação da Topologia da Malha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Extensible Markup Language (XML) </vt:lpstr>
      <vt:lpstr>XML - Elementos e Atributos</vt:lpstr>
      <vt:lpstr>Grafo de Cena (parece, mas não é uma árvore)</vt:lpstr>
      <vt:lpstr>Grafo de Cena</vt:lpstr>
      <vt:lpstr>Instanciação – partes do modelo</vt:lpstr>
      <vt:lpstr>Grafo de Cena</vt:lpstr>
      <vt:lpstr>Para que server esta organização?</vt:lpstr>
      <vt:lpstr>Traversal</vt:lpstr>
      <vt:lpstr>Esqueleto – Representação Hierárquica</vt:lpstr>
      <vt:lpstr>Representação Hierárquica </vt:lpstr>
      <vt:lpstr>Implementando Representação Hierárquica</vt:lpstr>
      <vt:lpstr>Implementando Representação Hierárquica</vt:lpstr>
      <vt:lpstr>Implementando Representação Hierárquica</vt:lpstr>
      <vt:lpstr>Perguntas</vt:lpstr>
      <vt:lpstr>Perguntas</vt:lpstr>
      <vt:lpstr>Perguntas</vt:lpstr>
      <vt:lpstr>Usando Matrizes</vt:lpstr>
      <vt:lpstr>Usando Matrizes</vt:lpstr>
      <vt:lpstr>Outra Forma de Pensar</vt:lpstr>
      <vt:lpstr>PowerPoint Presentation</vt:lpstr>
      <vt:lpstr>PowerPoint Presentation</vt:lpstr>
      <vt:lpstr>Codificação X3D</vt:lpstr>
      <vt:lpstr>Definições para árvore:</vt:lpstr>
      <vt:lpstr>Tipos de Dados no X3D 1/4</vt:lpstr>
      <vt:lpstr>Tipos de Dados no X3D 2/4</vt:lpstr>
      <vt:lpstr>Tipos de Dados no X3D 3/4</vt:lpstr>
      <vt:lpstr>Tipos de Dados no X3D 4/4</vt:lpstr>
      <vt:lpstr>Formas e Transformações (X3D-Edit)</vt:lpstr>
      <vt:lpstr>Especificação de algumas primitivas</vt:lpstr>
      <vt:lpstr>Especificação das primitivas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2023-03-08T17:59:33Z</dcterms:modified>
</cp:coreProperties>
</file>